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9" name="Shape 11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/>
          <p:nvPr>
            <p:ph type="title"/>
          </p:nvPr>
        </p:nvSpPr>
        <p:spPr>
          <a:xfrm>
            <a:off x="6629400" y="228865"/>
            <a:ext cx="2057400" cy="4876272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2" name="Body Level One…"/>
          <p:cNvSpPr txBox="1"/>
          <p:nvPr>
            <p:ph type="body" idx="1"/>
          </p:nvPr>
        </p:nvSpPr>
        <p:spPr>
          <a:xfrm>
            <a:off x="457200" y="228865"/>
            <a:ext cx="6019800" cy="4876272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722312" y="3672418"/>
            <a:ext cx="7772401" cy="1135063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722312" y="2422261"/>
            <a:ext cx="7772401" cy="125015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457200" y="1333500"/>
            <a:ext cx="4038600" cy="3771638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457200" y="1279260"/>
            <a:ext cx="4040188" cy="53313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13"/>
          </p:nvPr>
        </p:nvSpPr>
        <p:spPr>
          <a:xfrm>
            <a:off x="4645026" y="1279260"/>
            <a:ext cx="4041776" cy="533137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457201" y="227541"/>
            <a:ext cx="3008315" cy="968376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idx="1"/>
          </p:nvPr>
        </p:nvSpPr>
        <p:spPr>
          <a:xfrm>
            <a:off x="3575050" y="227542"/>
            <a:ext cx="5111750" cy="487759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half" idx="13"/>
          </p:nvPr>
        </p:nvSpPr>
        <p:spPr>
          <a:xfrm>
            <a:off x="457201" y="1195917"/>
            <a:ext cx="3008315" cy="390922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1792288" y="4000500"/>
            <a:ext cx="5486401" cy="472282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13"/>
          </p:nvPr>
        </p:nvSpPr>
        <p:spPr>
          <a:xfrm>
            <a:off x="1792288" y="510646"/>
            <a:ext cx="5486401" cy="3429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1792288" y="4472782"/>
            <a:ext cx="5486401" cy="6707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medium.com/asecuritysite-when-bob-met-alice/krack-is-back-meet-kr%C3%B8%C3%B8k-c0832fd4b598" TargetMode="External"/><Relationship Id="rId3" Type="http://schemas.openxmlformats.org/officeDocument/2006/relationships/image" Target="../media/image1.tif"/><Relationship Id="rId4" Type="http://schemas.openxmlformats.org/officeDocument/2006/relationships/hyperlink" Target="https://www.zdnet.com/article/how-to-enable-dns-over-https-doh-in-firefox/" TargetMode="External"/><Relationship Id="rId5" Type="http://schemas.openxmlformats.org/officeDocument/2006/relationships/image" Target="../media/image1.png"/><Relationship Id="rId6" Type="http://schemas.openxmlformats.org/officeDocument/2006/relationships/hyperlink" Target="https://medium.com/asecuritysite-when-bob-met-alice/the-beginning-of-the-end-for-tls-1-0-1-1-1-2-96635fd090f8" TargetMode="External"/><Relationship Id="rId7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21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Image" descr="Image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2142" y="54428"/>
            <a:ext cx="3797013" cy="28477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Screen Shot 2020-02-28 at 07.22.49.png" descr="Screen Shot 2020-02-28 at 07.22.49.png">
            <a:hlinkClick r:id="rId4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92900" y="2811719"/>
            <a:ext cx="4651100" cy="26919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Screen Shot 2020-02-28 at 07.24.17.png" descr="Screen Shot 2020-02-28 at 07.24.17.png">
            <a:hlinkClick r:id="rId6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0821" y="3578322"/>
            <a:ext cx="3797013" cy="15942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3" grpId="2"/>
      <p:bldP build="whole" bldLvl="1" animBg="1" rev="0" advAuto="0" spid="122" grpId="3"/>
      <p:bldP build="whole" bldLvl="1" animBg="1" rev="0" advAuto="0" spid="121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 1"/>
          <p:cNvSpPr txBox="1"/>
          <p:nvPr>
            <p:ph type="title"/>
          </p:nvPr>
        </p:nvSpPr>
        <p:spPr>
          <a:xfrm>
            <a:off x="468312" y="309016"/>
            <a:ext cx="5327651" cy="4660504"/>
          </a:xfrm>
          <a:prstGeom prst="rect">
            <a:avLst/>
          </a:prstGeom>
        </p:spPr>
        <p:txBody>
          <a:bodyPr/>
          <a:lstStyle/>
          <a:p>
            <a:pPr algn="l">
              <a:defRPr b="1" sz="3900">
                <a:solidFill>
                  <a:srgbClr val="C00000"/>
                </a:solidFill>
              </a:defRPr>
            </a:pPr>
            <a:r>
              <a:t>Unit 6: Digital Certificates</a:t>
            </a:r>
            <a:br/>
            <a:r>
              <a:rPr b="0" sz="1800"/>
              <a:t>Introduction</a:t>
            </a:r>
            <a:br>
              <a:rPr b="0" sz="1800"/>
            </a:br>
            <a:r>
              <a:rPr b="0" sz="1800"/>
              <a:t>Authentication Methods</a:t>
            </a:r>
            <a:br>
              <a:rPr b="0" sz="1800"/>
            </a:br>
            <a:br>
              <a:rPr b="0" sz="180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b="0" sz="1800"/>
              <a:t>http://asecuritysite.com/crypto06</a:t>
            </a:r>
            <a:br>
              <a:rPr b="0" sz="1800"/>
            </a:br>
            <a:r>
              <a:rPr b="0" sz="1800"/>
              <a:t>http://asecuritysite.com/encryption</a:t>
            </a:r>
            <a:br>
              <a:rPr b="0" sz="1800"/>
            </a:br>
          </a:p>
        </p:txBody>
      </p:sp>
      <p:pic>
        <p:nvPicPr>
          <p:cNvPr id="150" name="Content Placeholder 1" descr="Content Placeholder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3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6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9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2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5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 1"/>
          <p:cNvSpPr txBox="1"/>
          <p:nvPr>
            <p:ph type="title"/>
          </p:nvPr>
        </p:nvSpPr>
        <p:spPr>
          <a:xfrm>
            <a:off x="239712" y="614213"/>
            <a:ext cx="5327651" cy="3686474"/>
          </a:xfrm>
          <a:prstGeom prst="rect">
            <a:avLst/>
          </a:prstGeom>
        </p:spPr>
        <p:txBody>
          <a:bodyPr/>
          <a:lstStyle/>
          <a:p>
            <a:pPr algn="l">
              <a:defRPr b="1" sz="3900">
                <a:solidFill>
                  <a:srgbClr val="C00000"/>
                </a:solidFill>
              </a:defRPr>
            </a:pPr>
            <a:r>
              <a:t>Digital Certificates</a:t>
            </a:r>
            <a:br/>
            <a:r>
              <a:rPr b="0" sz="1800"/>
              <a:t> Introduction</a:t>
            </a:r>
            <a:br>
              <a:rPr b="0" sz="1800"/>
            </a:br>
            <a:r>
              <a:rPr b="0" sz="1800"/>
              <a:t>Authentication Methods</a:t>
            </a:r>
            <a:br>
              <a:rPr b="0" sz="1800"/>
            </a:br>
            <a:r>
              <a:rPr b="0" sz="1800"/>
              <a:t>PKI </a:t>
            </a:r>
            <a:br>
              <a:rPr b="0" sz="1800"/>
            </a:br>
            <a:r>
              <a:rPr b="0" sz="1800"/>
              <a:t>Digital Certificate Passing </a:t>
            </a:r>
            <a:br>
              <a:rPr b="0" sz="1800"/>
            </a:br>
            <a:br>
              <a:rPr b="0" sz="180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b="0" sz="1800"/>
              <a:t>http://asecuritysite.com/crypto06</a:t>
            </a:r>
            <a:br>
              <a:rPr b="0" sz="1800"/>
            </a:br>
            <a:r>
              <a:rPr b="0" sz="1800"/>
              <a:t>http://asecuritysite.com/encryption</a:t>
            </a:r>
            <a:br>
              <a:rPr b="0" sz="1800"/>
            </a:br>
          </a:p>
        </p:txBody>
      </p:sp>
      <p:pic>
        <p:nvPicPr>
          <p:cNvPr id="168" name="Content Placeholder 1" descr="Content Placeholder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1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4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7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1"/>
          <p:cNvSpPr txBox="1"/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>
              <a:defRPr b="1" sz="3900">
                <a:solidFill>
                  <a:srgbClr val="C00000"/>
                </a:solidFill>
              </a:defRPr>
            </a:pPr>
            <a:r>
              <a:t>Digital Certificates</a:t>
            </a:r>
            <a:br/>
            <a:r>
              <a:rPr b="0" sz="1800"/>
              <a:t> Introduction</a:t>
            </a:r>
            <a:br>
              <a:rPr b="0" sz="1800"/>
            </a:br>
            <a:r>
              <a:rPr b="0" sz="1800"/>
              <a:t>Authentication Methods</a:t>
            </a:r>
            <a:br>
              <a:rPr b="0" sz="1800"/>
            </a:br>
            <a:r>
              <a:rPr b="0" sz="1800"/>
              <a:t>PKI </a:t>
            </a:r>
            <a:br>
              <a:rPr b="0" sz="1800"/>
            </a:br>
            <a:r>
              <a:rPr b="0" sz="1800"/>
              <a:t>Digital Certificate Passing </a:t>
            </a:r>
            <a:br>
              <a:rPr b="0" sz="1800"/>
            </a:br>
            <a:br>
              <a:rPr b="0" sz="180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br>
              <a:rPr b="0" sz="1800"/>
            </a:br>
            <a:r>
              <a:rPr b="0" sz="1800"/>
              <a:t>http://asecuritysite.com/encryption</a:t>
            </a:r>
            <a:endParaRPr b="0" sz="1800"/>
          </a:p>
          <a:p>
            <a:pPr algn="l">
              <a:defRPr b="1" sz="3900">
                <a:solidFill>
                  <a:srgbClr val="C00000"/>
                </a:solidFill>
              </a:defRPr>
            </a:pPr>
            <a:r>
              <a:rPr b="0" sz="1800"/>
              <a:t>http://asecuritysite.com/unit06</a:t>
            </a:r>
            <a:br>
              <a:rPr b="0" sz="1800"/>
            </a:br>
          </a:p>
        </p:txBody>
      </p:sp>
      <p:pic>
        <p:nvPicPr>
          <p:cNvPr id="126" name="Content Placeholder 1" descr="Content Placeholder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Screen Shot 2020-02-28 at 08.51.58.png" descr="Screen Shot 2020-02-28 at 08.51.5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3571" y="0"/>
            <a:ext cx="6656858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7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0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3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6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"/>
          <p:cNvSpPr txBox="1"/>
          <p:nvPr>
            <p:ph type="title"/>
          </p:nvPr>
        </p:nvSpPr>
        <p:spPr>
          <a:xfrm>
            <a:off x="468312" y="722362"/>
            <a:ext cx="5327651" cy="4399261"/>
          </a:xfrm>
          <a:prstGeom prst="rect">
            <a:avLst/>
          </a:prstGeom>
        </p:spPr>
        <p:txBody>
          <a:bodyPr/>
          <a:lstStyle/>
          <a:p>
            <a:pPr algn="l">
              <a:defRPr b="1" sz="3900">
                <a:solidFill>
                  <a:srgbClr val="C00000"/>
                </a:solidFill>
              </a:defRPr>
            </a:pPr>
            <a:r>
              <a:t>Digital Certificates</a:t>
            </a:r>
            <a:br/>
            <a:r>
              <a:rPr b="0" sz="1800"/>
              <a:t> Introduction</a:t>
            </a:r>
            <a:br>
              <a:rPr b="0" sz="1800"/>
            </a:br>
            <a:r>
              <a:rPr b="0" sz="1800"/>
              <a:t>Authentication Methods</a:t>
            </a:r>
            <a:br>
              <a:rPr b="0" sz="1800"/>
            </a:br>
            <a:r>
              <a:rPr b="0" sz="1800"/>
              <a:t>PKI </a:t>
            </a:r>
            <a:endParaRPr b="0" sz="1800"/>
          </a:p>
          <a:p>
            <a:pPr algn="l">
              <a:defRPr b="1" sz="3900">
                <a:solidFill>
                  <a:srgbClr val="C00000"/>
                </a:solidFill>
              </a:defRPr>
            </a:pPr>
            <a:r>
              <a:rPr b="0" sz="1800"/>
              <a:t>Certificate Creation</a:t>
            </a:r>
            <a:br>
              <a:rPr b="0" sz="1800"/>
            </a:br>
            <a:r>
              <a:rPr b="0" sz="1800"/>
              <a:t>Digital Certificate Passing </a:t>
            </a:r>
            <a:br>
              <a:rPr b="0" sz="1800"/>
            </a:br>
            <a:br>
              <a:rPr b="0" sz="180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b="0" sz="1800"/>
              <a:t>http://asecuritysite.com/crypto06</a:t>
            </a:r>
            <a:br>
              <a:rPr b="0" sz="1800"/>
            </a:br>
            <a:r>
              <a:rPr b="0" sz="1800"/>
              <a:t>http://asecuritysite.com/encryption</a:t>
            </a:r>
            <a:br>
              <a:rPr b="0" sz="1800"/>
            </a:br>
          </a:p>
        </p:txBody>
      </p:sp>
      <p:pic>
        <p:nvPicPr>
          <p:cNvPr id="189" name="Content Placeholder 1" descr="Content Placeholder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2" name="0*-tJBF07rGDiKMDzX.jpg" descr="0*-tJBF07rGDiKMDzX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0682" y="69715"/>
            <a:ext cx="7102636" cy="55755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5" name="0*ghKTZVG0LYweYfou.jpg"/>
          <p:cNvGrpSpPr/>
          <p:nvPr/>
        </p:nvGrpSpPr>
        <p:grpSpPr>
          <a:xfrm>
            <a:off x="635000" y="56003"/>
            <a:ext cx="7874000" cy="8068326"/>
            <a:chOff x="0" y="0"/>
            <a:chExt cx="7873999" cy="8068324"/>
          </a:xfrm>
        </p:grpSpPr>
        <p:pic>
          <p:nvPicPr>
            <p:cNvPr id="194" name="0*ghKTZVG0LYweYfou.jpg" descr="0*ghKTZVG0LYweYfou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03200" y="203200"/>
              <a:ext cx="7467600" cy="762382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3" name="0*ghKTZVG0LYweYfou.jpg" descr="0*ghKTZVG0LYweYfou.jp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7874000" cy="806832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5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8" name="1*4AaR2uZAcu23xpsErNVULw.png" descr="1*4AaR2uZAcu23xpsErNVUL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904" y="1351620"/>
            <a:ext cx="1924821" cy="19248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1*iF-0IiSrX16m5tHXIqNnIA.png" descr="1*iF-0IiSrX16m5tHXIqNnI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10231" y="2029989"/>
            <a:ext cx="5706180" cy="29200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2" name="-----BEGIN CERTIFICATE-----…"/>
          <p:cNvSpPr/>
          <p:nvPr/>
        </p:nvSpPr>
        <p:spPr>
          <a:xfrm>
            <a:off x="147913" y="245272"/>
            <a:ext cx="5210067" cy="403704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-----BEGIN CERTIFICATE-----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MIIEwTCCA6mgAwIBAgIRAO93GGFLfHwOCAAAAAAucZgwDQYJKoZIhvcNAQELBQAw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QjELMAkGA1UEBhMCVVMxHjAcBgNVBAoTFUdvb2dsZSBUcnVzdCBTZXJ2aWNlczET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MBEGA1UEAxMKR1RTIENBIDFPMTAeFw0yMDAyMTIxMTQ3NDFaFw0yMDA1MDYxMTQ3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NDFaMGgxCzAJBgNVBAYTAlVTMRMwEQYDVQQIEwpDYWxpZm9ybmlhMRYwFAYDVQQH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Ew1Nb3VudGFpbiBWaWV3MRMwEQYDVQQKEwpHb29nbGUgTExDMRcwFQYDVQQDEw53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d3cuZ29vZ2xlLmNvbTBZMBMGByqGSM49AgEGCCqGSM49AwEHA0IABCzzLJYFJb8W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TpQxWL0TySDvfEWCkMe7l81CFspT60knl13YILNdTM22sUwPycyogKjBSaQZ9Axi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hCeGEAiJkbejggJVMIICUTAOBgNVHQ8BAf8EBAMCB4AwEwYDVR0lBAwwCgYIKwYB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BQUHAwEwDAYDVR0TAQH/BAIwADAdBgNVHQ4EFgQU9Ty3t90o7UW9+Hc6kv/j9511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BBwwHwYDVR0jBBgwFoAUmNH4bhDrz5vsYJ8YkBug630J/SswZAYIKwYBBQUHAQEE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WDBWMCcGCCsGAQUFBzABhhtodHRwOi8vb2NzcC5wa2kuZ29vZy9ndHMxbzEwKwYI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KwYBBQUHMAKGH2h0dHA6Ly9wa2kuZ29vZy9nc3IyL0dUUzFPMS5jcnQwGQYDVR0R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BBIwEIIOd3d3Lmdvb2dsZS5jb20wIQYDVR0gBBowGDAIBgZngQwBAgIwDAYKKwYB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BAHWeQIFAzAvBgNVHR8EKDAmMCSgIqAghh5odHRwOi8vY3JsLnBraS5nb29nL0dU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UzFPMS5jcmwwggEFBgorBgEEAdZ5AgQCBIH2BIHzAPEAdgCyHgXMi6LNiiBOh2b5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K7mKJSBna9r6cOeySVMt74uQXgAAAXA5cNqwAAAEAwBHMEUCIQCojKtzOe8l1JYK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HmKnbt1puqT4AE3peMVAVk/WeWGp1QIgBvRMbNkwF6i8+JVv3CfTHKvFd8e00+GY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PbXJZb1drKEAdwBep3P531bA57U2SH3QSeAyepGaDIShEhKEGHWWgXFFWAAAAXA5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cNrLAAAEAwBIMEYCIQCQSONppELPODh65oFT5ZAGsSQz4FsjNNZedgS7WqzLnQIh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AMAru0QUuoE3RWngfhI6W7n1kxkEmd0vSZTe6+Ql+JVuMA0GCSqGSIb3DQEBCwUA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A4IBAQCDU8CVusGstVk1lAmrtg3DyYhNV1UnKyLk3RrHKumwYz5mC25bWGoLVKvv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pwxBN3zA329/9JZq0mnn0vmPMxjTDvh9sVQ7g4znwha/KJfzL8AZKUdldD9O+hDO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tlHtqVqITZPCAI/ANvbHdZiMEePB8eA+oTiw2ucChqLlsop5Mio8ckg7aXG4/QfC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AIDbvkoffK44rs4UEpsaqGe9QqMJjTuO7ZCZrFd1m3geq2ARKPHgPoPM6UbDdqgO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TNQo9C0F5ZlOkOgV/qshvpTO4YzE7TB2U571eYEqNXH48syVx8XSk3P7FjM7FIZ2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IzbJSEipZJm8DsP10fFXpToIn+zK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-----END CERTIFICATE-----</a:t>
            </a:r>
          </a:p>
        </p:txBody>
      </p:sp>
      <p:sp>
        <p:nvSpPr>
          <p:cNvPr id="203" name="PEM"/>
          <p:cNvSpPr/>
          <p:nvPr/>
        </p:nvSpPr>
        <p:spPr>
          <a:xfrm>
            <a:off x="2428838" y="-14047"/>
            <a:ext cx="1270001" cy="477544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PEM</a:t>
            </a:r>
          </a:p>
        </p:txBody>
      </p:sp>
      <p:sp>
        <p:nvSpPr>
          <p:cNvPr id="204" name="openssl x509 -outform der -in www-google-com.pem -out google.crt…"/>
          <p:cNvSpPr/>
          <p:nvPr/>
        </p:nvSpPr>
        <p:spPr>
          <a:xfrm>
            <a:off x="43972" y="4555948"/>
            <a:ext cx="6707505" cy="802330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t>openssl x509 -outform der -in www-google-com.pem -out google.crt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openssl pkcs12 -export -in server.pem -out keystore.pkcs12</a:t>
            </a:r>
            <a:r>
              <a:rPr>
                <a:latin typeface="Times"/>
                <a:ea typeface="Times"/>
                <a:cs typeface="Times"/>
                <a:sym typeface="Times"/>
              </a:rPr>
              <a:t> </a:t>
            </a:r>
          </a:p>
        </p:txBody>
      </p:sp>
      <p:sp>
        <p:nvSpPr>
          <p:cNvPr id="205" name="DER…"/>
          <p:cNvSpPr/>
          <p:nvPr/>
        </p:nvSpPr>
        <p:spPr>
          <a:xfrm>
            <a:off x="6876851" y="4895519"/>
            <a:ext cx="1858366" cy="665687"/>
          </a:xfrm>
          <a:prstGeom prst="rect">
            <a:avLst/>
          </a:prstGeom>
          <a:gradFill>
            <a:gsLst>
              <a:gs pos="0">
                <a:srgbClr val="2A869F"/>
              </a:gs>
              <a:gs pos="80000">
                <a:srgbClr val="37B1D1"/>
              </a:gs>
              <a:gs pos="100000">
                <a:srgbClr val="34B3D5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t>DER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CER</a:t>
            </a:r>
          </a:p>
        </p:txBody>
      </p:sp>
      <p:sp>
        <p:nvSpPr>
          <p:cNvPr id="206" name="Binary"/>
          <p:cNvSpPr txBox="1"/>
          <p:nvPr/>
        </p:nvSpPr>
        <p:spPr>
          <a:xfrm>
            <a:off x="7572021" y="4541740"/>
            <a:ext cx="69484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Binary</a:t>
            </a:r>
          </a:p>
        </p:txBody>
      </p:sp>
      <p:sp>
        <p:nvSpPr>
          <p:cNvPr id="207" name="Base64"/>
          <p:cNvSpPr txBox="1"/>
          <p:nvPr/>
        </p:nvSpPr>
        <p:spPr>
          <a:xfrm>
            <a:off x="5470504" y="1742753"/>
            <a:ext cx="77286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Base64</a:t>
            </a:r>
          </a:p>
        </p:txBody>
      </p:sp>
      <p:sp>
        <p:nvSpPr>
          <p:cNvPr id="208" name="X.509 Certificate (PEM)…"/>
          <p:cNvSpPr/>
          <p:nvPr/>
        </p:nvSpPr>
        <p:spPr>
          <a:xfrm>
            <a:off x="226377" y="1364366"/>
            <a:ext cx="4859475" cy="2290713"/>
          </a:xfrm>
          <a:prstGeom prst="rect">
            <a:avLst/>
          </a:prstGeom>
          <a:solidFill>
            <a:schemeClr val="accent4">
              <a:satOff val="-1335"/>
              <a:lumOff val="-10274"/>
            </a:schemeClr>
          </a:solidFill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X.509 Certificate (PEM) </a:t>
            </a:r>
          </a:p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X.509 Certificate (DER) </a:t>
            </a:r>
          </a:p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X.509 Certificate (PKCS#7)</a:t>
            </a:r>
          </a:p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PKCS#1 v2 - Padding for Public Key</a:t>
            </a:r>
          </a:p>
          <a:p>
            <a:pPr defTabSz="45720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defTabSz="45720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PKCS #7 v1.5  - Cryptography Message Syntax</a:t>
            </a:r>
          </a:p>
          <a:p>
            <a:pPr defTabSz="45720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defTabSz="45720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PKCS 10 v1.7 - Certificate Request Standard.</a:t>
            </a:r>
          </a:p>
          <a:p>
            <a:pPr defTabSz="457200">
              <a:defRPr sz="1200">
                <a:latin typeface="Times"/>
                <a:ea typeface="Times"/>
                <a:cs typeface="Times"/>
                <a:sym typeface="Times"/>
              </a:defRPr>
            </a:pPr>
          </a:p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200">
                <a:latin typeface="Times"/>
                <a:ea typeface="Times"/>
                <a:cs typeface="Times"/>
                <a:sym typeface="Times"/>
              </a:defRPr>
            </a:pPr>
          </a:p>
          <a:p>
            <a:pPr marL="457200" indent="-457200" defTabSz="457200">
              <a:tabLst>
                <a:tab pos="139700" algn="l"/>
                <a:tab pos="457200" algn="l"/>
              </a:tabLst>
              <a:defRPr sz="1200">
                <a:latin typeface="Times"/>
                <a:ea typeface="Times"/>
                <a:cs typeface="Times"/>
                <a:sym typeface="Times"/>
              </a:defRPr>
            </a:pPr>
          </a:p>
        </p:txBody>
      </p:sp>
      <p:sp>
        <p:nvSpPr>
          <p:cNvPr id="209" name="-----BEGIN PKCS7-----…"/>
          <p:cNvSpPr/>
          <p:nvPr/>
        </p:nvSpPr>
        <p:spPr>
          <a:xfrm>
            <a:off x="5412971" y="322644"/>
            <a:ext cx="4192847" cy="354939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-----BEGIN PKCS7-----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MIIE8gYJKoZIhvcNAQcCoIIE4zCCBN8CAQExADALBgkqhkiG9w0BBwGgggTFMIIE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wTCCA6mgAwIBAgIRAO93GGFLfHwOCAAAAAAucZgwDQYJKoZIhvcNAQELBQAwQjEL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MAkGA1UEBhMCVVMxHjAcBgNVBAoTFUdvb2dsZSBUcnVzdCBTZXJ2aWNlczETMBEG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A1UEAxMKR1RTIENBIDFPMTAeFw0yMDAyMTIxMTQ3NDFaFw0yMDA1MDYxMTQ3NDFa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MGgxCzAJBgNVBAYTAlVTMRMwEQYDVQQIEwpDYWxpZm9ybmlhMRYwFAYDVQQHEw1N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b3VudGFpbiBWaWV3MRMwEQYDVQQKEwpHb29nbGUgTExDMRcwFQYDVQQDEw53d3cu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Z29vZ2xlLmNvbTBZMBMGByqGSM49AgEGCCqGSM49AwEHA0IABCzzLJYFJb8WTpQx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WL0TySDvfEWCkMe7l81CFspT60knl13YILNdTM22sUwPycyogKjBSaQZ9AxihCeG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EAiJkbejggJVMIICUTAOBgNVHQ8BAf8EBAMCB4AwEwYDVR0lBAwwCgYIKwYBBQUH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AwEwDAYDVR0TAQH/BAIwADAdBgNVHQ4EFgQU9Ty3t90o7UW9+Hc6kv/j9511BBww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HwYDVR0jBBgwFoAUmNH4bhDrz5vsYJ8YkBug630J/SswZAYIKwYBBQUHAQEEWDBW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MCcGCCsGAQUFBzABhhtodHRwOi8vb2NzcC5wa2kuZ29vZy9ndHMxbzEwKwYIKwYB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BQUHMAKGH2h0dHA6Ly9wa2kuZ29vZy9nc3IyL0dUUzFPMS5jcnQwGQYDVR0RBBIw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EIIOd3d3Lmdvb2dsZS5jb20wIQYDVR0gBBowGDAIBgZngQwBAgIwDAYKKwYBBAHW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eQIFAzAvBgNVHR8EKDAmMCSgIqAghh5odHRwOi8vY3JsLnBraS5nb29nL0dUUzFP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MS5jcmwwggEFBgorBgEEAdZ5AgQCBIH2BIHzAPEAdgCyHgXMi6LNiiBOh2b5K7mK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JSBna9r6cOeySVMt74uQXgAAAXA5cNqwAAAEAwBHMEUCIQCojKtzOe8l1JYKHmKn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bt1puqT4AE3peMVAVk/WeWGp1QIgBvRMbNkwF6i8+JVv3CfTHKvFd8e00+GYPbXJ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Zb1drKEAdwBep3P531bA57U2SH3QSeAyepGaDIShEhKEGHWWgXFFWAAAAXA5cNrL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AAAEAwBIMEYCIQCQSONppELPODh65oFT5ZAGsSQz4FsjNNZedgS7WqzLnQIhAMAr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u0QUuoE3RWngfhI6W7n1kxkEmd0vSZTe6+Ql+JVuMA0GCSqGSIb3DQEBCwUAA4IB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AQCDU8CVusGstVk1lAmrtg3DyYhNV1UnKyLk3RrHKumwYz5mC25bWGoLVKvvpwxB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N3zA329/9JZq0mnn0vmPMxjTDvh9sVQ7g4znwha/KJfzL8AZKUdldD9O+hDOtlHt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qVqITZPCAI/ANvbHdZiMEePB8eA+oTiw2ucChqLlsop5Mio8ckg7aXG4/QfCAIDb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vkoffK44rs4UEpsaqGe9QqMJjTuO7ZCZrFd1m3geq2ARKPHgPoPM6UbDdqgOTNQo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9C0F5ZlOkOgV/qshvpTO4YzE7TB2U571eYEqNXH48syVx8XSk3P7FjM7FIZ2IzbJ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SEipZJm8DsP10fFXpToIn+zKoQAxAA==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-----END PKCS7-----</a:t>
            </a:r>
          </a:p>
        </p:txBody>
      </p:sp>
      <p:sp>
        <p:nvSpPr>
          <p:cNvPr id="210" name="PKCS#7"/>
          <p:cNvSpPr/>
          <p:nvPr/>
        </p:nvSpPr>
        <p:spPr>
          <a:xfrm>
            <a:off x="7171033" y="107115"/>
            <a:ext cx="1270001" cy="477544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PKCS#7</a:t>
            </a:r>
          </a:p>
        </p:txBody>
      </p:sp>
      <p:sp>
        <p:nvSpPr>
          <p:cNvPr id="211" name="Base64"/>
          <p:cNvSpPr txBox="1"/>
          <p:nvPr/>
        </p:nvSpPr>
        <p:spPr>
          <a:xfrm>
            <a:off x="7161975" y="3906740"/>
            <a:ext cx="77286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Base64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8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itle 1"/>
          <p:cNvSpPr txBox="1"/>
          <p:nvPr>
            <p:ph type="title"/>
          </p:nvPr>
        </p:nvSpPr>
        <p:spPr>
          <a:xfrm>
            <a:off x="468312" y="722362"/>
            <a:ext cx="5327651" cy="4399261"/>
          </a:xfrm>
          <a:prstGeom prst="rect">
            <a:avLst/>
          </a:prstGeom>
        </p:spPr>
        <p:txBody>
          <a:bodyPr/>
          <a:lstStyle/>
          <a:p>
            <a:pPr algn="l">
              <a:defRPr b="1" sz="3900">
                <a:solidFill>
                  <a:srgbClr val="C00000"/>
                </a:solidFill>
              </a:defRPr>
            </a:pPr>
            <a:r>
              <a:t>Digital Certificates</a:t>
            </a:r>
            <a:br/>
            <a:r>
              <a:rPr b="0" sz="1800"/>
              <a:t> Introduction</a:t>
            </a:r>
            <a:br>
              <a:rPr b="0" sz="1800"/>
            </a:br>
            <a:r>
              <a:rPr b="0" sz="1800"/>
              <a:t>Authentication Methods</a:t>
            </a:r>
            <a:br>
              <a:rPr b="0" sz="1800"/>
            </a:br>
            <a:r>
              <a:rPr b="0" sz="1800"/>
              <a:t>PKI </a:t>
            </a:r>
            <a:br>
              <a:rPr b="0" sz="1800"/>
            </a:br>
            <a:r>
              <a:rPr b="0" sz="1800"/>
              <a:t>Digital Certificate Passing </a:t>
            </a:r>
            <a:br>
              <a:rPr b="0" sz="1800"/>
            </a:br>
            <a:br>
              <a:rPr b="0" sz="180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b="0" sz="1800"/>
              <a:t>http://asecuritysite.com/crypto06</a:t>
            </a:r>
            <a:br>
              <a:rPr b="0" sz="1800"/>
            </a:br>
            <a:r>
              <a:rPr b="0" sz="1800"/>
              <a:t>http://asecuritysite.com/encryption</a:t>
            </a:r>
            <a:br>
              <a:rPr b="0" sz="1800"/>
            </a:br>
          </a:p>
        </p:txBody>
      </p:sp>
      <p:pic>
        <p:nvPicPr>
          <p:cNvPr id="214" name="Content Placeholder 1" descr="Content Placeholder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7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0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eelOff" invX="1"/>
      </p:transition>
    </mc:Choice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3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6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9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2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5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8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1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4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7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itle 1"/>
          <p:cNvSpPr txBox="1"/>
          <p:nvPr>
            <p:ph type="title"/>
          </p:nvPr>
        </p:nvSpPr>
        <p:spPr>
          <a:xfrm>
            <a:off x="468312" y="209897"/>
            <a:ext cx="5327651" cy="4965602"/>
          </a:xfrm>
          <a:prstGeom prst="rect">
            <a:avLst/>
          </a:prstGeom>
        </p:spPr>
        <p:txBody>
          <a:bodyPr/>
          <a:lstStyle/>
          <a:p>
            <a:pPr algn="l">
              <a:defRPr b="1" sz="3900">
                <a:solidFill>
                  <a:srgbClr val="C00000"/>
                </a:solidFill>
              </a:defRPr>
            </a:pPr>
            <a:r>
              <a:t>Chapter 6: Digital Certificates</a:t>
            </a:r>
            <a:br/>
            <a:r>
              <a:rPr b="0" sz="1800"/>
              <a:t>Introduction</a:t>
            </a:r>
            <a:br>
              <a:rPr b="0" sz="1800"/>
            </a:br>
            <a:r>
              <a:rPr b="0" sz="1800"/>
              <a:t>Authentication Methods</a:t>
            </a:r>
            <a:br>
              <a:rPr b="0" sz="1800"/>
            </a:br>
            <a:r>
              <a:rPr b="0" sz="1800"/>
              <a:t>PKI </a:t>
            </a:r>
            <a:br>
              <a:rPr b="0" sz="1800"/>
            </a:br>
            <a:r>
              <a:rPr b="0" sz="1800"/>
              <a:t>Digital Certificate Passing</a:t>
            </a:r>
            <a:br>
              <a:rPr b="0" sz="1800"/>
            </a:br>
            <a:br>
              <a:rPr b="0" sz="180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b="0" sz="1800"/>
              <a:t>http://asecuritysite.com/encryption</a:t>
            </a:r>
            <a:endParaRPr b="0" sz="1800"/>
          </a:p>
          <a:p>
            <a:pPr algn="l">
              <a:defRPr b="1" sz="3900">
                <a:solidFill>
                  <a:srgbClr val="C00000"/>
                </a:solidFill>
              </a:defRPr>
            </a:pPr>
            <a:r>
              <a:rPr b="0" sz="1800"/>
              <a:t>http://asecuritysite.com/unit06</a:t>
            </a:r>
            <a:br>
              <a:rPr b="0" sz="1800"/>
            </a:br>
          </a:p>
        </p:txBody>
      </p:sp>
      <p:pic>
        <p:nvPicPr>
          <p:cNvPr id="250" name="Content Placeholder 1" descr="Content Placeholder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3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5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"/>
            <a:ext cx="9144000" cy="57595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eelOff" invX="1"/>
      </p:transition>
    </mc:Choice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7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58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eelOff" invX="1"/>
      </p:transition>
    </mc:Choice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1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6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eelOff" invX="1"/>
      </p:transition>
    </mc:Choice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5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6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0"/>
            <a:ext cx="9108504" cy="57302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eelOff" invX="1"/>
      </p:transition>
    </mc:Choice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9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7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eelOff" invX="1"/>
      </p:transition>
    </mc:Choice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3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7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390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eelOff" invX="1"/>
      </p:transition>
    </mc:Choice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7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78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0"/>
            <a:ext cx="9108504" cy="57326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eelOff" invX="1"/>
      </p:transition>
    </mc:Choice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1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8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232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eelOff" invX="1"/>
      </p:transition>
    </mc:Choice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5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86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eelOff" invX="1"/>
      </p:transition>
    </mc:Choice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9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9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253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eelOff" invX="1"/>
      </p:transition>
    </mc:Choice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5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6369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3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9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eelOff" invX="1"/>
      </p:transition>
    </mc:Choice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97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00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03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06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09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1"/>
            <a:ext cx="9108504" cy="5750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itle 1"/>
          <p:cNvSpPr txBox="1"/>
          <p:nvPr>
            <p:ph type="title"/>
          </p:nvPr>
        </p:nvSpPr>
        <p:spPr>
          <a:xfrm>
            <a:off x="468312" y="324246"/>
            <a:ext cx="5327651" cy="4825902"/>
          </a:xfrm>
          <a:prstGeom prst="rect">
            <a:avLst/>
          </a:prstGeom>
        </p:spPr>
        <p:txBody>
          <a:bodyPr/>
          <a:lstStyle/>
          <a:p>
            <a:pPr algn="l">
              <a:defRPr b="1" sz="3900">
                <a:solidFill>
                  <a:srgbClr val="C00000"/>
                </a:solidFill>
              </a:defRPr>
            </a:pPr>
            <a:r>
              <a:t>Digital Certificates</a:t>
            </a:r>
            <a:br/>
            <a:r>
              <a:rPr b="0" sz="1800"/>
              <a:t> Introduction</a:t>
            </a:r>
            <a:br>
              <a:rPr b="0" sz="1800"/>
            </a:br>
            <a:r>
              <a:rPr b="0" sz="1800"/>
              <a:t>Authentication Methods</a:t>
            </a:r>
            <a:br>
              <a:rPr b="0" sz="1800"/>
            </a:br>
            <a:r>
              <a:rPr b="0" sz="1800"/>
              <a:t>PKI </a:t>
            </a:r>
            <a:br>
              <a:rPr b="0" sz="1800"/>
            </a:br>
            <a:r>
              <a:rPr b="0" sz="1800"/>
              <a:t>Digital Certificate Passing </a:t>
            </a:r>
            <a:br>
              <a:rPr b="0" sz="1800"/>
            </a:br>
            <a:br>
              <a:rPr b="0" sz="180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b="0" sz="1800"/>
              <a:t>http://asecuritysite.com/encryption</a:t>
            </a:r>
            <a:endParaRPr b="0" sz="1800"/>
          </a:p>
          <a:p>
            <a:pPr algn="l">
              <a:defRPr b="1" sz="3900">
                <a:solidFill>
                  <a:srgbClr val="C00000"/>
                </a:solidFill>
              </a:defRPr>
            </a:pPr>
            <a:r>
              <a:rPr b="0" sz="1800"/>
              <a:t>http://asecuritysite.com/unit06</a:t>
            </a:r>
            <a:br>
              <a:rPr b="0" sz="1800"/>
            </a:br>
          </a:p>
        </p:txBody>
      </p:sp>
      <p:pic>
        <p:nvPicPr>
          <p:cNvPr id="312" name="Content Placeholder 1" descr="Content Placeholder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8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1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4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7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